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2" r:id="rId7"/>
    <p:sldId id="278" r:id="rId8"/>
    <p:sldId id="279" r:id="rId9"/>
    <p:sldId id="280" r:id="rId10"/>
    <p:sldId id="282" r:id="rId11"/>
    <p:sldId id="281" r:id="rId12"/>
    <p:sldId id="273" r:id="rId13"/>
    <p:sldId id="274" r:id="rId14"/>
    <p:sldId id="277" r:id="rId15"/>
  </p:sldIdLst>
  <p:sldSz cx="18288000" cy="10287000"/>
  <p:notesSz cx="6858000" cy="9144000"/>
  <p:embeddedFontLst>
    <p:embeddedFont>
      <p:font typeface="Eunjin" panose="020B0600000101010101" charset="-127"/>
      <p:regular r:id="rId16"/>
    </p:embeddedFont>
    <p:embeddedFont>
      <p:font typeface="Jeju Hallasan" panose="020B0600000101010101" charset="-127"/>
      <p:regular r:id="rId17"/>
    </p:embeddedFont>
    <p:embeddedFont>
      <p:font typeface="Nanum Gothic" panose="020B0600000101010101" charset="-127"/>
      <p:regular r:id="rId18"/>
    </p:embeddedFont>
    <p:embeddedFont>
      <p:font typeface="Nanum Gothic Bold" panose="020B0600000101010101" charset="-127"/>
      <p:regular r:id="rId19"/>
    </p:embeddedFont>
    <p:embeddedFont>
      <p:font typeface="Nanum Gothic Ultra-Bold" panose="020B0600000101010101" charset="-127"/>
      <p:regular r:id="rId20"/>
    </p:embeddedFont>
    <p:embeddedFont>
      <p:font typeface="Source Han Sans KR Normal" panose="020B0600000101010101" charset="-127"/>
      <p:regular r:id="rId21"/>
    </p:embeddedFont>
    <p:embeddedFont>
      <p:font typeface="Source Han Sans KR Normal Bold" panose="020B0600000101010101" charset="-12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D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3C6A1E3-855F-9E71-A6C4-727453E4353E}"/>
              </a:ext>
            </a:extLst>
          </p:cNvPr>
          <p:cNvSpPr/>
          <p:nvPr/>
        </p:nvSpPr>
        <p:spPr>
          <a:xfrm>
            <a:off x="294717" y="456332"/>
            <a:ext cx="17678400" cy="9372600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6D2BD7D5-990C-FA44-7893-8310BB9DA2FA}"/>
              </a:ext>
            </a:extLst>
          </p:cNvPr>
          <p:cNvSpPr/>
          <p:nvPr/>
        </p:nvSpPr>
        <p:spPr>
          <a:xfrm>
            <a:off x="3080471" y="1373077"/>
            <a:ext cx="12117534" cy="7580423"/>
          </a:xfrm>
          <a:custGeom>
            <a:avLst/>
            <a:gdLst/>
            <a:ahLst/>
            <a:cxnLst/>
            <a:rect l="l" t="t" r="r" b="b"/>
            <a:pathLst>
              <a:path w="12117534" h="7580423">
                <a:moveTo>
                  <a:pt x="0" y="0"/>
                </a:moveTo>
                <a:lnTo>
                  <a:pt x="12117533" y="0"/>
                </a:lnTo>
                <a:lnTo>
                  <a:pt x="12117533" y="7580423"/>
                </a:lnTo>
                <a:lnTo>
                  <a:pt x="0" y="75804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9000"/>
            </a:blip>
            <a:srcRect/>
            <a:stretch>
              <a:fillRect t="-2704" b="-270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777863" y="4642802"/>
            <a:ext cx="1673227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sz="9600" b="1" dirty="0" err="1">
                <a:solidFill>
                  <a:srgbClr val="000000"/>
                </a:solidFill>
                <a:latin typeface="+mj-ea"/>
                <a:ea typeface="+mj-ea"/>
              </a:rPr>
              <a:t>캡스톤디자인II</a:t>
            </a: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9600" b="1" dirty="0">
                <a:solidFill>
                  <a:srgbClr val="000000"/>
                </a:solidFill>
                <a:latin typeface="+mj-ea"/>
                <a:ea typeface="+mj-ea"/>
              </a:rPr>
              <a:t>중간</a:t>
            </a: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+mj-ea"/>
                <a:ea typeface="+mj-ea"/>
              </a:rPr>
              <a:t>발표</a:t>
            </a: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 }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96890" y="8422610"/>
            <a:ext cx="3395727" cy="11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20191727 김민석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20191739 </a:t>
            </a:r>
            <a:r>
              <a:rPr lang="en-US" sz="3399" dirty="0" err="1">
                <a:solidFill>
                  <a:srgbClr val="000000"/>
                </a:solidFill>
                <a:latin typeface="Jeju Hallasan"/>
                <a:ea typeface="Jeju Hallasan"/>
              </a:rPr>
              <a:t>유민혁</a:t>
            </a:r>
            <a:endParaRPr lang="en-US" sz="3399" dirty="0">
              <a:solidFill>
                <a:srgbClr val="000000"/>
              </a:solidFill>
              <a:latin typeface="Jeju Hallasan"/>
              <a:ea typeface="Jeju Hallas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33600" y="8454640"/>
            <a:ext cx="6623525" cy="111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8"/>
              </a:lnSpc>
            </a:pPr>
            <a:r>
              <a:rPr lang="en-US" sz="7529" dirty="0">
                <a:solidFill>
                  <a:srgbClr val="000000"/>
                </a:solidFill>
                <a:latin typeface="Eunjin"/>
              </a:rPr>
              <a:t>SPY Beaver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56594" y="8388454"/>
            <a:ext cx="339572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&lt;</a:t>
            </a:r>
            <a:r>
              <a:rPr lang="en-US" sz="3399" dirty="0" err="1">
                <a:solidFill>
                  <a:srgbClr val="000000"/>
                </a:solidFill>
                <a:latin typeface="Jeju Hallasan"/>
                <a:ea typeface="Jeju Hallasan"/>
              </a:rPr>
              <a:t>담당</a:t>
            </a: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Jeju Hallasan"/>
                <a:ea typeface="Jeju Hallasan"/>
              </a:rPr>
              <a:t>교수</a:t>
            </a: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&gt;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ea typeface="Jeju Hallasan"/>
              </a:rPr>
              <a:t>이 정 </a:t>
            </a:r>
            <a:r>
              <a:rPr lang="en-US" sz="3399" dirty="0" err="1">
                <a:solidFill>
                  <a:srgbClr val="000000"/>
                </a:solidFill>
                <a:ea typeface="Jeju Hallasan"/>
              </a:rPr>
              <a:t>교수</a:t>
            </a:r>
            <a:endParaRPr lang="en-US" sz="3399" dirty="0">
              <a:solidFill>
                <a:srgbClr val="000000"/>
              </a:solidFill>
              <a:ea typeface="Jeju Hallas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77600" y="2601801"/>
            <a:ext cx="15757800" cy="69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애니메이션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(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수영 모션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) 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추가 구현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1433208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플레이 시연 영상 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(</a:t>
            </a:r>
            <a:r>
              <a:rPr lang="ko-KR" altLang="en-US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인게임</a:t>
            </a:r>
            <a:r>
              <a:rPr lang="ko-KR" altLang="en-US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기능 구현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)</a:t>
            </a:r>
          </a:p>
        </p:txBody>
      </p:sp>
      <p:pic>
        <p:nvPicPr>
          <p:cNvPr id="2" name="비버 수영">
            <a:hlinkClick r:id="" action="ppaction://media"/>
            <a:extLst>
              <a:ext uri="{FF2B5EF4-FFF2-40B4-BE49-F238E27FC236}">
                <a16:creationId xmlns:a16="http://schemas.microsoft.com/office/drawing/2014/main" id="{D7EED342-A796-3E59-2CB7-FFBC390F07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3298787"/>
            <a:ext cx="12115800" cy="68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9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77600" y="2601801"/>
            <a:ext cx="17129400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자원 채집 과정을 게이지 맞추기 형식으로 변경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초록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: 2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개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, 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노랑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: 1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개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, 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빨강 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0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개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		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자신 기준 원 범위 안에 랜덤으로 생성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1433208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플레이 시연 영상 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(</a:t>
            </a:r>
            <a:r>
              <a:rPr lang="ko-KR" altLang="en-US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인게임</a:t>
            </a:r>
            <a:r>
              <a:rPr lang="ko-KR" altLang="en-US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기능 구현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)</a:t>
            </a:r>
          </a:p>
        </p:txBody>
      </p:sp>
      <p:pic>
        <p:nvPicPr>
          <p:cNvPr id="2" name="자원 채집">
            <a:hlinkClick r:id="" action="ppaction://media"/>
            <a:extLst>
              <a:ext uri="{FF2B5EF4-FFF2-40B4-BE49-F238E27FC236}">
                <a16:creationId xmlns:a16="http://schemas.microsoft.com/office/drawing/2014/main" id="{D0774954-0B6B-14FB-7192-F2B2CAB6A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0828" y="4043093"/>
            <a:ext cx="10918371" cy="61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462144"/>
              </p:ext>
            </p:extLst>
          </p:nvPr>
        </p:nvGraphicFramePr>
        <p:xfrm>
          <a:off x="1941794" y="2628900"/>
          <a:ext cx="14861610" cy="5877560"/>
        </p:xfrm>
        <a:graphic>
          <a:graphicData uri="http://schemas.openxmlformats.org/drawingml/2006/table">
            <a:tbl>
              <a:tblPr/>
              <a:tblGrid>
                <a:gridCol w="364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3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33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9월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UI 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개선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및 효과음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캐릭터 효과 추가 및 공모전 참가</a:t>
                      </a:r>
                      <a:endParaRPr lang="en-US" sz="2799" dirty="0">
                        <a:solidFill>
                          <a:srgbClr val="000000"/>
                        </a:solidFill>
                        <a:ea typeface="Source Han Sans KR Normal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33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10</a:t>
                      </a:r>
                      <a:r>
                        <a:rPr lang="ko-KR" alt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공모전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참가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후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받은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피드백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기반으로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게임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디자인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변경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및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개선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,</a:t>
                      </a:r>
                      <a:endParaRPr lang="en-US" sz="1100" dirty="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크로스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플랫폼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개발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095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11월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서버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성능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및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인게임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퀄리티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개선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DCFD98-65F7-DE68-7061-C34E3EC4F4BB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추진 계획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0864" y="8250792"/>
            <a:ext cx="9117184" cy="129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8"/>
              </a:lnSpc>
              <a:spcBef>
                <a:spcPct val="0"/>
              </a:spcBef>
            </a:pPr>
            <a:r>
              <a:rPr lang="en-US" sz="3705">
                <a:solidFill>
                  <a:srgbClr val="000000"/>
                </a:solidFill>
                <a:latin typeface="Source Han Sans KR Normal"/>
              </a:rPr>
              <a:t>https://davemins.notion.site/INGODAY-728ad3b1ef1744dca2e15b9526e9d325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C27BBA-6F74-8973-354E-9D583C51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886075"/>
            <a:ext cx="5127831" cy="44868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9AB167-3F0D-FD99-ECC9-5EE9FE0D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048" y="556572"/>
            <a:ext cx="7125694" cy="9173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82539-18D5-8248-B357-BD191AA1B72D}"/>
              </a:ext>
            </a:extLst>
          </p:cNvPr>
          <p:cNvSpPr txBox="1"/>
          <p:nvPr/>
        </p:nvSpPr>
        <p:spPr>
          <a:xfrm>
            <a:off x="450714" y="301652"/>
            <a:ext cx="8921885" cy="1708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 err="1">
                <a:solidFill>
                  <a:srgbClr val="171717"/>
                </a:solidFill>
                <a:ea typeface="Nanum Gothic Ultra-Bold"/>
              </a:rPr>
              <a:t>노션</a:t>
            </a: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 활용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  <a:p>
            <a:r>
              <a:rPr lang="en-US" altLang="ko-KR" sz="3600" dirty="0">
                <a:solidFill>
                  <a:srgbClr val="171717"/>
                </a:solidFill>
                <a:ea typeface="Nanum Gothic Ultra-Bold"/>
              </a:rPr>
              <a:t>(</a:t>
            </a:r>
            <a:r>
              <a:rPr lang="ko-KR" altLang="en-US" sz="3600" dirty="0">
                <a:solidFill>
                  <a:srgbClr val="171717"/>
                </a:solidFill>
                <a:ea typeface="Nanum Gothic Ultra-Bold"/>
              </a:rPr>
              <a:t>회의록 작성</a:t>
            </a:r>
            <a:r>
              <a:rPr lang="en-US" altLang="ko-KR" sz="3600" dirty="0">
                <a:solidFill>
                  <a:srgbClr val="171717"/>
                </a:solidFill>
                <a:ea typeface="Nanum Gothic Ultra-Bold"/>
              </a:rPr>
              <a:t>, </a:t>
            </a:r>
            <a:r>
              <a:rPr lang="ko-KR" altLang="en-US" sz="3600" dirty="0">
                <a:solidFill>
                  <a:srgbClr val="171717"/>
                </a:solidFill>
                <a:ea typeface="Nanum Gothic Ultra-Bold"/>
              </a:rPr>
              <a:t>프로젝트 진행도 관리</a:t>
            </a:r>
            <a:r>
              <a:rPr lang="en-US" altLang="ko-KR" sz="3600" dirty="0">
                <a:solidFill>
                  <a:srgbClr val="171717"/>
                </a:solidFill>
                <a:ea typeface="Nanum Gothic Ultra-Bold"/>
              </a:rPr>
              <a:t>)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D790A4B-88A0-B9B9-EC37-06F7BE5F614F}"/>
              </a:ext>
            </a:extLst>
          </p:cNvPr>
          <p:cNvSpPr/>
          <p:nvPr/>
        </p:nvSpPr>
        <p:spPr>
          <a:xfrm>
            <a:off x="294717" y="456332"/>
            <a:ext cx="17678400" cy="9372600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Freeform 2"/>
          <p:cNvSpPr/>
          <p:nvPr/>
        </p:nvSpPr>
        <p:spPr>
          <a:xfrm>
            <a:off x="3080471" y="1353288"/>
            <a:ext cx="12117534" cy="7580423"/>
          </a:xfrm>
          <a:custGeom>
            <a:avLst/>
            <a:gdLst/>
            <a:ahLst/>
            <a:cxnLst/>
            <a:rect l="l" t="t" r="r" b="b"/>
            <a:pathLst>
              <a:path w="12117534" h="7580423">
                <a:moveTo>
                  <a:pt x="0" y="0"/>
                </a:moveTo>
                <a:lnTo>
                  <a:pt x="12117533" y="0"/>
                </a:lnTo>
                <a:lnTo>
                  <a:pt x="12117533" y="7580423"/>
                </a:lnTo>
                <a:lnTo>
                  <a:pt x="0" y="75804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9000"/>
            </a:blip>
            <a:srcRect/>
            <a:stretch>
              <a:fillRect t="-2704" b="-270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71995B8-E22F-5EE3-BAF9-55FA058C9A95}"/>
              </a:ext>
            </a:extLst>
          </p:cNvPr>
          <p:cNvSpPr txBox="1"/>
          <p:nvPr/>
        </p:nvSpPr>
        <p:spPr>
          <a:xfrm>
            <a:off x="777863" y="4642802"/>
            <a:ext cx="1673227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ko-KR" altLang="en-US" sz="9600" b="1" dirty="0">
                <a:solidFill>
                  <a:srgbClr val="000000"/>
                </a:solidFill>
                <a:latin typeface="+mj-ea"/>
                <a:ea typeface="+mj-ea"/>
              </a:rPr>
              <a:t>감사합니다 </a:t>
            </a:r>
            <a:r>
              <a:rPr lang="en-US" altLang="ko-KR" sz="9600" b="1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en-US" sz="9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47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04270" y="1961383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altLang="ko-KR" sz="4200" dirty="0" err="1">
                <a:solidFill>
                  <a:srgbClr val="000000"/>
                </a:solidFill>
                <a:ea typeface="Source Han Sans KR Normal"/>
              </a:rPr>
              <a:t>콘텐츠</a:t>
            </a:r>
            <a:r>
              <a:rPr lang="en-US" altLang="ko-KR" sz="4200" dirty="0">
                <a:solidFill>
                  <a:srgbClr val="000000"/>
                </a:solidFill>
                <a:ea typeface="Source Han Sans KR Normal"/>
              </a:rPr>
              <a:t> </a:t>
            </a:r>
            <a:r>
              <a:rPr lang="en-US" altLang="ko-KR" sz="4200" dirty="0" err="1">
                <a:solidFill>
                  <a:srgbClr val="000000"/>
                </a:solidFill>
                <a:ea typeface="Source Han Sans KR Normal"/>
              </a:rPr>
              <a:t>설명</a:t>
            </a:r>
            <a:endParaRPr lang="en-US" altLang="ko-KR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901847" y="2171885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dirty="0">
                <a:solidFill>
                  <a:srgbClr val="000000"/>
                </a:solidFill>
                <a:latin typeface="Source Han Sans KR Normal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04270" y="3243451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구현이 된 기능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901847" y="3451726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4270" y="5807588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추진 계획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901847" y="6011407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4270" y="452551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플레이 시연 영상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01847" y="4731566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03753" y="2166228"/>
            <a:ext cx="425758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ea typeface="Source Han Sans KR Normal Bold"/>
              </a:rPr>
              <a:t>목차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7BAD835-34F9-0497-E662-4E76FE8C4E56}"/>
              </a:ext>
            </a:extLst>
          </p:cNvPr>
          <p:cNvSpPr/>
          <p:nvPr/>
        </p:nvSpPr>
        <p:spPr>
          <a:xfrm>
            <a:off x="1589684" y="3871970"/>
            <a:ext cx="2937734" cy="4278874"/>
          </a:xfrm>
          <a:custGeom>
            <a:avLst/>
            <a:gdLst/>
            <a:ahLst/>
            <a:cxnLst/>
            <a:rect l="l" t="t" r="r" b="b"/>
            <a:pathLst>
              <a:path w="2937734" h="4278874">
                <a:moveTo>
                  <a:pt x="0" y="0"/>
                </a:moveTo>
                <a:lnTo>
                  <a:pt x="2937734" y="0"/>
                </a:lnTo>
                <a:lnTo>
                  <a:pt x="2937734" y="4278873"/>
                </a:lnTo>
                <a:lnTo>
                  <a:pt x="0" y="4278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542D673C-66B0-774A-2C6D-D58856A8CC75}"/>
              </a:ext>
            </a:extLst>
          </p:cNvPr>
          <p:cNvGrpSpPr/>
          <p:nvPr/>
        </p:nvGrpSpPr>
        <p:grpSpPr>
          <a:xfrm>
            <a:off x="7788453" y="7197810"/>
            <a:ext cx="771999" cy="771999"/>
            <a:chOff x="0" y="0"/>
            <a:chExt cx="6350000" cy="635000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F72B75F-5D9B-9849-A289-5E4569F4028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07AEF238-B87B-2E52-CD72-641870ADA72D}"/>
              </a:ext>
            </a:extLst>
          </p:cNvPr>
          <p:cNvSpPr txBox="1"/>
          <p:nvPr/>
        </p:nvSpPr>
        <p:spPr>
          <a:xfrm>
            <a:off x="7901847" y="7177854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Source Han Sans KR Normal Bold"/>
              </a:rPr>
              <a:t>5</a:t>
            </a:r>
            <a:endParaRPr lang="en-US" sz="3600" u="none" dirty="0">
              <a:solidFill>
                <a:srgbClr val="000000"/>
              </a:solidFill>
              <a:latin typeface="Source Han Sans KR Normal 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12BE4396-6900-2009-1FCE-58B620692C33}"/>
              </a:ext>
            </a:extLst>
          </p:cNvPr>
          <p:cNvSpPr txBox="1"/>
          <p:nvPr/>
        </p:nvSpPr>
        <p:spPr>
          <a:xfrm>
            <a:off x="9204270" y="700587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 err="1">
                <a:solidFill>
                  <a:srgbClr val="000000"/>
                </a:solidFill>
                <a:ea typeface="Source Han Sans KR Normal"/>
              </a:rPr>
              <a:t>노션</a:t>
            </a: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 활용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0715" y="3314760"/>
            <a:ext cx="3814897" cy="1601055"/>
            <a:chOff x="0" y="0"/>
            <a:chExt cx="5086530" cy="213474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912604" y="693761"/>
              <a:ext cx="3736813" cy="690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en-US" sz="3117">
                  <a:solidFill>
                    <a:srgbClr val="171717"/>
                  </a:solidFill>
                  <a:ea typeface="Source Han Sans KR Normal Bold"/>
                </a:rPr>
                <a:t>비버 팀 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314724" y="900633"/>
              <a:ext cx="244063" cy="333475"/>
            </a:xfrm>
            <a:custGeom>
              <a:avLst/>
              <a:gdLst/>
              <a:ahLst/>
              <a:cxnLst/>
              <a:rect l="l" t="t" r="r" b="b"/>
              <a:pathLst>
                <a:path w="244063" h="333475">
                  <a:moveTo>
                    <a:pt x="0" y="0"/>
                  </a:moveTo>
                  <a:lnTo>
                    <a:pt x="244063" y="0"/>
                  </a:lnTo>
                  <a:lnTo>
                    <a:pt x="244063" y="333475"/>
                  </a:lnTo>
                  <a:lnTo>
                    <a:pt x="0" y="333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402" r="-1840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2154246" y="1955750"/>
            <a:ext cx="5935765" cy="2718020"/>
          </a:xfrm>
          <a:custGeom>
            <a:avLst/>
            <a:gdLst/>
            <a:ahLst/>
            <a:cxnLst/>
            <a:rect l="l" t="t" r="r" b="b"/>
            <a:pathLst>
              <a:path w="5935765" h="2718020">
                <a:moveTo>
                  <a:pt x="0" y="0"/>
                </a:moveTo>
                <a:lnTo>
                  <a:pt x="5935765" y="0"/>
                </a:lnTo>
                <a:lnTo>
                  <a:pt x="5935765" y="2718020"/>
                </a:lnTo>
                <a:lnTo>
                  <a:pt x="0" y="271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50715" y="301652"/>
            <a:ext cx="581496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 err="1">
                <a:solidFill>
                  <a:srgbClr val="171717"/>
                </a:solidFill>
                <a:ea typeface="Nanum Gothic Ultra-Bold"/>
              </a:rPr>
              <a:t>콘텐츠</a:t>
            </a:r>
            <a:r>
              <a:rPr lang="en-US" sz="7500" dirty="0">
                <a:solidFill>
                  <a:srgbClr val="171717"/>
                </a:solidFill>
                <a:ea typeface="Nanum Gothic Ultra-Bold"/>
              </a:rPr>
              <a:t> </a:t>
            </a:r>
            <a:r>
              <a:rPr lang="en-US" sz="7500" dirty="0" err="1">
                <a:solidFill>
                  <a:srgbClr val="171717"/>
                </a:solidFill>
                <a:ea typeface="Nanum Gothic Ultra-Bold"/>
              </a:rPr>
              <a:t>설명</a:t>
            </a:r>
            <a:endParaRPr lang="en-US" sz="7500" dirty="0">
              <a:solidFill>
                <a:srgbClr val="171717"/>
              </a:solidFill>
              <a:ea typeface="Nanum Gothic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13119" y="863627"/>
            <a:ext cx="3530881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171717"/>
                </a:solidFill>
                <a:ea typeface="Source Han Sans KR Normal"/>
              </a:rPr>
              <a:t>플레이하는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528" y="2012099"/>
            <a:ext cx="1325060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5636">
                <a:solidFill>
                  <a:srgbClr val="171717"/>
                </a:solidFill>
                <a:latin typeface="Nanum Gothic Ultra-Bold"/>
                <a:ea typeface="Nanum Gothic Ultra-Bold"/>
              </a:rPr>
              <a:t>비버 팀 vs 스파이 비버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281" y="5038307"/>
            <a:ext cx="12596451" cy="354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건축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재료를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수집하고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그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재료로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댐을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지어서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시간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안에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완성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하는것이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목표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팀원이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스파이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팀보단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많고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할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일이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많은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만큼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,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비버간에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역할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분리가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필요</a:t>
            </a:r>
            <a:endParaRPr lang="en-US" sz="3374" dirty="0">
              <a:solidFill>
                <a:srgbClr val="171717"/>
              </a:solidFill>
              <a:latin typeface="Nanum Gothic"/>
              <a:ea typeface="Nanum Gothic"/>
            </a:endParaRPr>
          </a:p>
          <a:p>
            <a:pPr marL="1457225" lvl="2" indent="-485742" algn="l">
              <a:lnSpc>
                <a:spcPts val="4049"/>
              </a:lnSpc>
              <a:buFont typeface="Arial"/>
              <a:buChar char="⚬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재료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캐오는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비버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1457225" lvl="2" indent="-485742" algn="l">
              <a:lnSpc>
                <a:spcPts val="4049"/>
              </a:lnSpc>
              <a:buFont typeface="Arial"/>
              <a:buChar char="⚬"/>
            </a:pPr>
            <a:r>
              <a:rPr lang="en-US" sz="3374" dirty="0">
                <a:solidFill>
                  <a:srgbClr val="171717"/>
                </a:solidFill>
                <a:ea typeface="Nanum Gothic"/>
              </a:rPr>
              <a:t>댐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건축하는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비버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사람들이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와서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댐을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부수기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전에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완공해야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한다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.(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제한시간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1707664" y="2397977"/>
            <a:ext cx="4931116" cy="6103086"/>
          </a:xfrm>
          <a:custGeom>
            <a:avLst/>
            <a:gdLst/>
            <a:ahLst/>
            <a:cxnLst/>
            <a:rect l="l" t="t" r="r" b="b"/>
            <a:pathLst>
              <a:path w="4931116" h="6103086">
                <a:moveTo>
                  <a:pt x="0" y="0"/>
                </a:moveTo>
                <a:lnTo>
                  <a:pt x="4931116" y="0"/>
                </a:lnTo>
                <a:lnTo>
                  <a:pt x="4931116" y="6103085"/>
                </a:lnTo>
                <a:lnTo>
                  <a:pt x="0" y="610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78281" y="2997677"/>
            <a:ext cx="9968348" cy="354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인간들이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몰래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심어놓은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스파이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비버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algn="l">
              <a:lnSpc>
                <a:spcPts val="4049"/>
              </a:lnSpc>
            </a:pP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전파탑을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설치해서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위치정보를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사람에게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알려서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제한시간을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감소시킬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수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있음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algn="l">
              <a:lnSpc>
                <a:spcPts val="4049"/>
              </a:lnSpc>
            </a:pP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제한시간이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되기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전까지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비버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팀이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댐을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완성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못하면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인간들이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와서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다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때려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부순다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-&gt;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스파이팀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우승</a:t>
            </a:r>
            <a:endParaRPr lang="en-US" sz="3374" dirty="0">
              <a:solidFill>
                <a:srgbClr val="171717"/>
              </a:solidFill>
              <a:latin typeface="Nanum Gothic"/>
              <a:ea typeface="Nanum Gothic"/>
            </a:endParaRP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96DD1AD4-C0A9-2348-5A5F-9B76D423D4E3}"/>
              </a:ext>
            </a:extLst>
          </p:cNvPr>
          <p:cNvGrpSpPr/>
          <p:nvPr/>
        </p:nvGrpSpPr>
        <p:grpSpPr>
          <a:xfrm>
            <a:off x="450715" y="876300"/>
            <a:ext cx="3814897" cy="1601055"/>
            <a:chOff x="0" y="0"/>
            <a:chExt cx="5086530" cy="2134741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25F33FEE-3775-3DFA-DCDB-CDA58D60F83C}"/>
                </a:ext>
              </a:extLst>
            </p:cNvPr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58CA6739-96E5-3B88-49A4-1D8D5520C9FF}"/>
                  </a:ext>
                </a:extLst>
              </p:cNvPr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DF588D4C-3FA7-C0B3-297D-58C0DC064012}"/>
                </a:ext>
              </a:extLst>
            </p:cNvPr>
            <p:cNvSpPr txBox="1"/>
            <p:nvPr/>
          </p:nvSpPr>
          <p:spPr>
            <a:xfrm>
              <a:off x="912604" y="693762"/>
              <a:ext cx="3736812" cy="704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ko-KR" altLang="en-US" sz="3117" dirty="0">
                  <a:solidFill>
                    <a:srgbClr val="171717"/>
                  </a:solidFill>
                  <a:ea typeface="Source Han Sans KR Normal Bold"/>
                </a:rPr>
                <a:t>스파이</a:t>
              </a:r>
              <a:r>
                <a:rPr lang="en-US" sz="3117" dirty="0">
                  <a:solidFill>
                    <a:srgbClr val="171717"/>
                  </a:solidFill>
                  <a:ea typeface="Source Han Sans KR Normal Bold"/>
                </a:rPr>
                <a:t> 팀 </a:t>
              </a: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31A53F1-E3C0-7A51-DECC-E3C2FCEC95F8}"/>
                </a:ext>
              </a:extLst>
            </p:cNvPr>
            <p:cNvSpPr/>
            <p:nvPr/>
          </p:nvSpPr>
          <p:spPr>
            <a:xfrm>
              <a:off x="314724" y="900633"/>
              <a:ext cx="244063" cy="333475"/>
            </a:xfrm>
            <a:custGeom>
              <a:avLst/>
              <a:gdLst/>
              <a:ahLst/>
              <a:cxnLst/>
              <a:rect l="l" t="t" r="r" b="b"/>
              <a:pathLst>
                <a:path w="244063" h="333475">
                  <a:moveTo>
                    <a:pt x="0" y="0"/>
                  </a:moveTo>
                  <a:lnTo>
                    <a:pt x="244063" y="0"/>
                  </a:lnTo>
                  <a:lnTo>
                    <a:pt x="244063" y="333475"/>
                  </a:lnTo>
                  <a:lnTo>
                    <a:pt x="0" y="333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402" r="-1840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1430" y="6758730"/>
            <a:ext cx="6843312" cy="2871651"/>
          </a:xfrm>
          <a:custGeom>
            <a:avLst/>
            <a:gdLst/>
            <a:ahLst/>
            <a:cxnLst/>
            <a:rect l="l" t="t" r="r" b="b"/>
            <a:pathLst>
              <a:path w="6843312" h="2871651">
                <a:moveTo>
                  <a:pt x="0" y="0"/>
                </a:moveTo>
                <a:lnTo>
                  <a:pt x="6843312" y="0"/>
                </a:lnTo>
                <a:lnTo>
                  <a:pt x="6843312" y="2871651"/>
                </a:lnTo>
                <a:lnTo>
                  <a:pt x="0" y="287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42" t="-21014" r="-24420" b="-6466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953482" y="4357692"/>
            <a:ext cx="4536255" cy="1571616"/>
          </a:xfrm>
          <a:custGeom>
            <a:avLst/>
            <a:gdLst/>
            <a:ahLst/>
            <a:cxnLst/>
            <a:rect l="l" t="t" r="r" b="b"/>
            <a:pathLst>
              <a:path w="4536255" h="1571616">
                <a:moveTo>
                  <a:pt x="0" y="0"/>
                </a:moveTo>
                <a:lnTo>
                  <a:pt x="4536255" y="0"/>
                </a:lnTo>
                <a:lnTo>
                  <a:pt x="4536255" y="1571616"/>
                </a:lnTo>
                <a:lnTo>
                  <a:pt x="0" y="157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77600" y="2127985"/>
            <a:ext cx="10701524" cy="494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902" lvl="1" indent="-337451" algn="l">
              <a:lnSpc>
                <a:spcPts val="4376"/>
              </a:lnSpc>
              <a:buFont typeface="Arial"/>
              <a:buChar char="•"/>
            </a:pP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Unity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엔진과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C#을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기본으로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하여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게임의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그래픽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및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로직을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marL="674902" lvl="1" indent="-337451" algn="l">
              <a:lnSpc>
                <a:spcPts val="4376"/>
              </a:lnSpc>
              <a:buFont typeface="Arial"/>
              <a:buChar char="•"/>
            </a:pP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Photon Unity Networking(PUN)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라이브러리를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활용하여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서버와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로비를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구현하고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클라이언트와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연결을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통해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네트워킹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및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멀티플레이어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기능을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250346" y="1361271"/>
            <a:ext cx="2478782" cy="2632108"/>
          </a:xfrm>
          <a:custGeom>
            <a:avLst/>
            <a:gdLst/>
            <a:ahLst/>
            <a:cxnLst/>
            <a:rect l="l" t="t" r="r" b="b"/>
            <a:pathLst>
              <a:path w="2478782" h="2632108">
                <a:moveTo>
                  <a:pt x="0" y="0"/>
                </a:moveTo>
                <a:lnTo>
                  <a:pt x="2478782" y="0"/>
                </a:lnTo>
                <a:lnTo>
                  <a:pt x="2478782" y="2632109"/>
                </a:lnTo>
                <a:lnTo>
                  <a:pt x="0" y="2632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6270DA-85E6-A84E-9D29-127F43BBEFFF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altLang="ko-KR" sz="7500" dirty="0" err="1">
                <a:solidFill>
                  <a:srgbClr val="171717"/>
                </a:solidFill>
                <a:ea typeface="Nanum Gothic Ultra-Bold"/>
              </a:rPr>
              <a:t>구현</a:t>
            </a:r>
            <a:r>
              <a:rPr lang="en-US" altLang="ko-KR" sz="7500" dirty="0">
                <a:solidFill>
                  <a:srgbClr val="171717"/>
                </a:solidFill>
                <a:ea typeface="Nanum Gothic Ultra-Bold"/>
              </a:rPr>
              <a:t> </a:t>
            </a:r>
            <a:r>
              <a:rPr lang="en-US" altLang="ko-KR" sz="7500" dirty="0" err="1">
                <a:solidFill>
                  <a:srgbClr val="171717"/>
                </a:solidFill>
                <a:ea typeface="Nanum Gothic Ultra-Bold"/>
              </a:rPr>
              <a:t>기술</a:t>
            </a:r>
            <a:r>
              <a:rPr lang="en-US" altLang="ko-KR" sz="7500" dirty="0">
                <a:solidFill>
                  <a:srgbClr val="171717"/>
                </a:solidFill>
                <a:ea typeface="Nanum Gothic Ultra-Bold"/>
              </a:rPr>
              <a:t> 및 </a:t>
            </a:r>
            <a:r>
              <a:rPr lang="en-US" altLang="ko-KR" sz="7500" dirty="0" err="1">
                <a:solidFill>
                  <a:srgbClr val="171717"/>
                </a:solidFill>
                <a:ea typeface="Nanum Gothic Ultra-Bold"/>
              </a:rPr>
              <a:t>도구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1200" y="5448300"/>
            <a:ext cx="8385294" cy="4577084"/>
          </a:xfrm>
          <a:custGeom>
            <a:avLst/>
            <a:gdLst/>
            <a:ahLst/>
            <a:cxnLst/>
            <a:rect l="l" t="t" r="r" b="b"/>
            <a:pathLst>
              <a:path w="8385294" h="4577084">
                <a:moveTo>
                  <a:pt x="0" y="0"/>
                </a:moveTo>
                <a:lnTo>
                  <a:pt x="8385295" y="0"/>
                </a:lnTo>
                <a:lnTo>
                  <a:pt x="8385295" y="4577085"/>
                </a:lnTo>
                <a:lnTo>
                  <a:pt x="0" y="4577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77600" y="2601801"/>
            <a:ext cx="17510400" cy="4416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4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방 생성</a:t>
            </a:r>
            <a:r>
              <a:rPr lang="en-US" altLang="ko-KR" sz="44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, </a:t>
            </a:r>
            <a:r>
              <a:rPr lang="ko-KR" altLang="en-US" sz="44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참가 로직 구현</a:t>
            </a:r>
            <a:endParaRPr lang="en-US" altLang="ko-KR" sz="4400" dirty="0">
              <a:solidFill>
                <a:srgbClr val="171717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400" dirty="0">
                <a:solidFill>
                  <a:srgbClr val="171717"/>
                </a:solidFill>
                <a:latin typeface="Nanum Gothic Bold"/>
                <a:ea typeface="Nanum Gothic Bold"/>
              </a:rPr>
              <a:t>사용자 경험을 위한 </a:t>
            </a:r>
            <a:r>
              <a:rPr lang="ko-KR" altLang="en-US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배경음</a:t>
            </a:r>
            <a:r>
              <a:rPr lang="ko-KR" altLang="en-US" sz="4400" dirty="0">
                <a:solidFill>
                  <a:srgbClr val="171717"/>
                </a:solidFill>
                <a:latin typeface="Nanum Gothic Bold"/>
                <a:ea typeface="Nanum Gothic Bold"/>
              </a:rPr>
              <a:t> 추가</a:t>
            </a:r>
            <a:endParaRPr lang="en-US" altLang="ko-KR" sz="4400" dirty="0">
              <a:solidFill>
                <a:srgbClr val="171717"/>
              </a:solidFill>
              <a:latin typeface="Nanum Gothic Bold"/>
              <a:ea typeface="Nanum Gothic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altLang="ko-KR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멀티플레이</a:t>
            </a:r>
            <a:r>
              <a:rPr lang="en-US" altLang="ko-KR" sz="44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서버</a:t>
            </a:r>
            <a:r>
              <a:rPr lang="en-US" altLang="ko-KR" sz="44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동기화</a:t>
            </a:r>
            <a:r>
              <a:rPr lang="en-US" altLang="ko-KR" sz="44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문제</a:t>
            </a:r>
            <a:endParaRPr lang="en-US" altLang="ko-KR" sz="4400" dirty="0">
              <a:solidFill>
                <a:srgbClr val="171717"/>
              </a:solidFill>
              <a:latin typeface="Nanum Gothic Bold"/>
              <a:ea typeface="Nanum Gothic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인게임</a:t>
            </a:r>
            <a:r>
              <a:rPr lang="ko-KR" altLang="en-US" sz="4400">
                <a:solidFill>
                  <a:srgbClr val="171717"/>
                </a:solidFill>
                <a:latin typeface="Nanum Gothic Bold"/>
                <a:ea typeface="Nanum Gothic Bold"/>
              </a:rPr>
              <a:t> 기능 </a:t>
            </a:r>
            <a:r>
              <a:rPr lang="ko-KR" altLang="en-US" sz="4400" dirty="0">
                <a:solidFill>
                  <a:srgbClr val="171717"/>
                </a:solidFill>
                <a:latin typeface="Nanum Gothic Bold"/>
                <a:ea typeface="Nanum Gothic Bold"/>
              </a:rPr>
              <a:t>구현</a:t>
            </a:r>
            <a:endParaRPr lang="en-US" altLang="ko-KR" sz="4400" dirty="0">
              <a:solidFill>
                <a:srgbClr val="171717"/>
              </a:solidFill>
              <a:latin typeface="Nanum Gothic Bold"/>
              <a:ea typeface="Nanum Gothic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endParaRPr lang="en-US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구현이 된 기능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77600" y="2601801"/>
            <a:ext cx="17510400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멀티플레이 환경에서 방을 생성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생성된 방에 다른 플레이어가 참여할 수 있는 기능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1364628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플레이 시연 영상 </a:t>
            </a:r>
            <a:r>
              <a:rPr lang="en-US" altLang="ko-KR" sz="40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(</a:t>
            </a:r>
            <a:r>
              <a:rPr lang="ko-KR" altLang="en-US" sz="40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방 생성</a:t>
            </a:r>
            <a:r>
              <a:rPr lang="en-US" altLang="ko-KR" sz="40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, </a:t>
            </a:r>
            <a:r>
              <a:rPr lang="ko-KR" altLang="en-US" sz="40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참가 로직 구현</a:t>
            </a:r>
            <a:r>
              <a:rPr lang="en-US" altLang="ko-KR" sz="40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)</a:t>
            </a:r>
          </a:p>
        </p:txBody>
      </p:sp>
      <p:pic>
        <p:nvPicPr>
          <p:cNvPr id="2" name="멀티플레이 방 생성">
            <a:hlinkClick r:id="" action="ppaction://media"/>
            <a:extLst>
              <a:ext uri="{FF2B5EF4-FFF2-40B4-BE49-F238E27FC236}">
                <a16:creationId xmlns:a16="http://schemas.microsoft.com/office/drawing/2014/main" id="{0FEB45F5-8331-F82A-D9B2-25D1D35B5F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2602" b="12485"/>
          <a:stretch/>
        </p:blipFill>
        <p:spPr>
          <a:xfrm>
            <a:off x="1752600" y="4042580"/>
            <a:ext cx="14328843" cy="60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77600" y="2601801"/>
            <a:ext cx="17510400" cy="69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게임의 몰입도를 높이기 위한 </a:t>
            </a:r>
            <a:r>
              <a:rPr lang="ko-KR" altLang="en-US" sz="4125" dirty="0" err="1">
                <a:solidFill>
                  <a:srgbClr val="171717"/>
                </a:solidFill>
                <a:ea typeface="Source Han Sans KR Normal Bold"/>
              </a:rPr>
              <a:t>배경음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 제작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1433208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플레이 시연 영상 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(</a:t>
            </a:r>
            <a:r>
              <a:rPr lang="ko-KR" altLang="en-US" sz="4000" dirty="0">
                <a:solidFill>
                  <a:srgbClr val="171717"/>
                </a:solidFill>
                <a:latin typeface="Nanum Gothic Bold"/>
                <a:ea typeface="Nanum Gothic Bold"/>
              </a:rPr>
              <a:t>사용자 경험을 위한 </a:t>
            </a:r>
            <a:r>
              <a:rPr lang="ko-KR" altLang="en-US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배경음</a:t>
            </a:r>
            <a:r>
              <a:rPr lang="ko-KR" altLang="en-US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추가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)</a:t>
            </a:r>
          </a:p>
        </p:txBody>
      </p:sp>
      <p:pic>
        <p:nvPicPr>
          <p:cNvPr id="2" name="배경음악">
            <a:hlinkClick r:id="" action="ppaction://media"/>
            <a:extLst>
              <a:ext uri="{FF2B5EF4-FFF2-40B4-BE49-F238E27FC236}">
                <a16:creationId xmlns:a16="http://schemas.microsoft.com/office/drawing/2014/main" id="{1C4FF66E-E990-EEDA-C35F-8C06DE3BF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3298787"/>
            <a:ext cx="12268200" cy="68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2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77600" y="2601801"/>
            <a:ext cx="17129400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모든 플레이어 간 동기화 문제가 발생하지 않도록 개선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서버 측에서 각 플레이어의 위치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, 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행동 등의 데이터를 실시간으로 수신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,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 처리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1433208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플레이 시연 영상 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(</a:t>
            </a:r>
            <a:r>
              <a:rPr lang="en-US" altLang="ko-KR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멀티플레이</a:t>
            </a:r>
            <a:r>
              <a:rPr lang="en-US" altLang="ko-KR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서버</a:t>
            </a:r>
            <a:r>
              <a:rPr lang="en-US" altLang="ko-KR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동기화</a:t>
            </a:r>
            <a:r>
              <a:rPr lang="en-US" altLang="ko-KR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문제</a:t>
            </a:r>
            <a:r>
              <a:rPr lang="en-US" altLang="ko-KR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ko-KR" altLang="en-US" sz="4000" dirty="0">
                <a:solidFill>
                  <a:srgbClr val="171717"/>
                </a:solidFill>
                <a:latin typeface="Nanum Gothic Bold"/>
                <a:ea typeface="Nanum Gothic Bold"/>
              </a:rPr>
              <a:t>해결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)</a:t>
            </a:r>
          </a:p>
        </p:txBody>
      </p:sp>
      <p:pic>
        <p:nvPicPr>
          <p:cNvPr id="3" name="동기화_현재">
            <a:hlinkClick r:id="" action="ppaction://media"/>
            <a:extLst>
              <a:ext uri="{FF2B5EF4-FFF2-40B4-BE49-F238E27FC236}">
                <a16:creationId xmlns:a16="http://schemas.microsoft.com/office/drawing/2014/main" id="{68E44516-DB56-8251-2865-2074B8F1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3333" b="13333"/>
          <a:stretch/>
        </p:blipFill>
        <p:spPr>
          <a:xfrm>
            <a:off x="1752600" y="4037136"/>
            <a:ext cx="14706600" cy="60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364</Words>
  <Application>Microsoft Office PowerPoint</Application>
  <PresentationFormat>사용자 지정</PresentationFormat>
  <Paragraphs>67</Paragraphs>
  <Slides>14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Nanum Gothic Bold</vt:lpstr>
      <vt:lpstr>Jeju Hallasan</vt:lpstr>
      <vt:lpstr>Nanum Gothic Ultra-Bold</vt:lpstr>
      <vt:lpstr>Source Han Sans KR Normal</vt:lpstr>
      <vt:lpstr>Arial</vt:lpstr>
      <vt:lpstr>Nanum Gothic</vt:lpstr>
      <vt:lpstr>Eunjin</vt:lpstr>
      <vt:lpstr>Calibri</vt:lpstr>
      <vt:lpstr>Source Han Sans KR Normal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및 보라색 3D 일러스트레이션 줌한 사진이 무언지 맞추어 보세요 재미있는 프레젠테이션</dc:title>
  <cp:lastModifiedBy>Min-Hyeok Ryu</cp:lastModifiedBy>
  <cp:revision>34</cp:revision>
  <dcterms:created xsi:type="dcterms:W3CDTF">2006-08-16T00:00:00Z</dcterms:created>
  <dcterms:modified xsi:type="dcterms:W3CDTF">2024-09-07T10:41:20Z</dcterms:modified>
  <dc:identifier>DAF-x8POBnE</dc:identifier>
</cp:coreProperties>
</file>